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259" r:id="rId2"/>
    <p:sldId id="267" r:id="rId3"/>
    <p:sldId id="260" r:id="rId4"/>
    <p:sldId id="273" r:id="rId5"/>
    <p:sldId id="270" r:id="rId6"/>
    <p:sldId id="272" r:id="rId7"/>
    <p:sldId id="269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225AC6ED-D153-42E5-B5AF-6E9DCD754C00}">
          <p14:sldIdLst>
            <p14:sldId id="259"/>
            <p14:sldId id="267"/>
            <p14:sldId id="260"/>
            <p14:sldId id="273"/>
          </p14:sldIdLst>
        </p14:section>
        <p14:section name="无标题节" id="{3382C419-34C2-4A92-A962-6987097909FA}">
          <p14:sldIdLst>
            <p14:sldId id="270"/>
            <p14:sldId id="272"/>
            <p14:sldId id="269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pos="710" userDrawn="1">
          <p15:clr>
            <a:srgbClr val="A4A3A4"/>
          </p15:clr>
        </p15:guide>
        <p15:guide id="2" orient="horz" pos="4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3897C7"/>
    <a:srgbClr val="5E6367"/>
    <a:srgbClr val="535759"/>
    <a:srgbClr val="434D4E"/>
    <a:srgbClr val="3F47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636" y="96"/>
      </p:cViewPr>
      <p:guideLst>
        <p:guide pos="710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DB02F-2EFA-4FAD-AC3D-8F7528CECFE6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22C8F-D2CF-4871-A4EB-B9EE7BE38A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0431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E22C8F-D2CF-4871-A4EB-B9EE7BE38A5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344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6390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066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737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6366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47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4843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342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0698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507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740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309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BC734-6052-429C-87C6-E89D5AA75BC3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568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4AE759EE-93D2-4D7A-BDF8-AC28E10BAB7F}"/>
              </a:ext>
            </a:extLst>
          </p:cNvPr>
          <p:cNvSpPr>
            <a:spLocks noChangeAspect="1"/>
          </p:cNvSpPr>
          <p:nvPr/>
        </p:nvSpPr>
        <p:spPr>
          <a:xfrm>
            <a:off x="0" y="-580256"/>
            <a:ext cx="12192000" cy="7438256"/>
          </a:xfrm>
          <a:custGeom>
            <a:avLst/>
            <a:gdLst>
              <a:gd name="connsiteX0" fmla="*/ 0 w 12192000"/>
              <a:gd name="connsiteY0" fmla="*/ 0 h 7438256"/>
              <a:gd name="connsiteX1" fmla="*/ 12192000 w 12192000"/>
              <a:gd name="connsiteY1" fmla="*/ 0 h 7438256"/>
              <a:gd name="connsiteX2" fmla="*/ 12192000 w 12192000"/>
              <a:gd name="connsiteY2" fmla="*/ 7438256 h 7438256"/>
              <a:gd name="connsiteX3" fmla="*/ 0 w 12192000"/>
              <a:gd name="connsiteY3" fmla="*/ 7438256 h 743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7438256">
                <a:moveTo>
                  <a:pt x="0" y="0"/>
                </a:moveTo>
                <a:lnTo>
                  <a:pt x="12192000" y="0"/>
                </a:lnTo>
                <a:lnTo>
                  <a:pt x="12192000" y="7438256"/>
                </a:lnTo>
                <a:lnTo>
                  <a:pt x="0" y="7438256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4B53D31-48B4-40C6-9434-B4D90A850D2F}"/>
              </a:ext>
            </a:extLst>
          </p:cNvPr>
          <p:cNvSpPr/>
          <p:nvPr/>
        </p:nvSpPr>
        <p:spPr>
          <a:xfrm>
            <a:off x="19844" y="-580256"/>
            <a:ext cx="12192000" cy="7438256"/>
          </a:xfrm>
          <a:prstGeom prst="rect">
            <a:avLst/>
          </a:prstGeom>
          <a:gradFill flip="none" rotWithShape="1">
            <a:gsLst>
              <a:gs pos="2655">
                <a:schemeClr val="tx1">
                  <a:lumMod val="95000"/>
                  <a:lumOff val="5000"/>
                  <a:alpha val="0"/>
                </a:schemeClr>
              </a:gs>
              <a:gs pos="44256">
                <a:srgbClr val="1F1F1F">
                  <a:alpha val="36000"/>
                </a:srgbClr>
              </a:gs>
              <a:gs pos="76000">
                <a:schemeClr val="tx1">
                  <a:lumMod val="85000"/>
                  <a:lumOff val="15000"/>
                  <a:alpha val="88000"/>
                </a:schemeClr>
              </a:gs>
              <a:gs pos="98000">
                <a:schemeClr val="bg2">
                  <a:lumMod val="1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B20527-0133-4213-9157-776E923CEBEA}"/>
              </a:ext>
            </a:extLst>
          </p:cNvPr>
          <p:cNvSpPr/>
          <p:nvPr/>
        </p:nvSpPr>
        <p:spPr>
          <a:xfrm>
            <a:off x="983432" y="4654877"/>
            <a:ext cx="10621180" cy="646331"/>
          </a:xfrm>
          <a:prstGeom prst="rect">
            <a:avLst/>
          </a:prstGeom>
          <a:ln w="38100" cap="sq" cmpd="dbl">
            <a:solidFill>
              <a:schemeClr val="bg1"/>
            </a:solidFill>
            <a:prstDash val="solid"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3600" spc="3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基于</a:t>
            </a:r>
            <a:r>
              <a:rPr lang="en-US" altLang="zh-CN" sz="3600" spc="3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en-US" sz="3600" spc="3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的音视频播放器</a:t>
            </a:r>
            <a:r>
              <a:rPr lang="en-US" altLang="zh-CN" sz="3600" spc="3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APP</a:t>
            </a:r>
            <a:r>
              <a:rPr lang="zh-CN" altLang="en-US" sz="3600" spc="3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设计与实现</a:t>
            </a:r>
            <a:endParaRPr lang="zh-CN" altLang="en-US" sz="3200" spc="3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5182A52-8109-47A0-8074-19F4027B32AD}"/>
              </a:ext>
            </a:extLst>
          </p:cNvPr>
          <p:cNvSpPr txBox="1"/>
          <p:nvPr/>
        </p:nvSpPr>
        <p:spPr>
          <a:xfrm>
            <a:off x="951484" y="4028538"/>
            <a:ext cx="4300636" cy="461665"/>
          </a:xfrm>
          <a:prstGeom prst="rect">
            <a:avLst/>
          </a:prstGeom>
          <a:noFill/>
          <a:ln cap="sq">
            <a:noFill/>
            <a:prstDash val="solid"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毕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业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计</a:t>
            </a:r>
            <a:endParaRPr lang="en-US" altLang="zh-CN" sz="2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795DEA1-A502-40AA-B8D7-9EFB089485CC}"/>
              </a:ext>
            </a:extLst>
          </p:cNvPr>
          <p:cNvSpPr txBox="1"/>
          <p:nvPr/>
        </p:nvSpPr>
        <p:spPr>
          <a:xfrm>
            <a:off x="7104112" y="5432346"/>
            <a:ext cx="5616624" cy="1172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报 告 人</a:t>
            </a:r>
            <a:r>
              <a:rPr lang="en-US" altLang="zh-CN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张 壮 壮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班    级</a:t>
            </a:r>
            <a:r>
              <a:rPr lang="en-US" altLang="zh-CN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物 联 网 </a:t>
            </a:r>
            <a:r>
              <a:rPr lang="en-US" altLang="zh-CN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152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    号</a:t>
            </a:r>
            <a:r>
              <a:rPr lang="en-US" altLang="zh-CN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:1513062051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463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>
            <a:spLocks noChangeAspect="1"/>
          </p:cNvSpPr>
          <p:nvPr/>
        </p:nvSpPr>
        <p:spPr>
          <a:xfrm>
            <a:off x="0" y="-635000"/>
            <a:ext cx="12192000" cy="812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0" y="-604157"/>
            <a:ext cx="12192000" cy="8128000"/>
          </a:xfrm>
          <a:prstGeom prst="rect">
            <a:avLst/>
          </a:prstGeom>
          <a:solidFill>
            <a:schemeClr val="tx1">
              <a:lumMod val="95000"/>
              <a:lumOff val="5000"/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687159" y="429796"/>
            <a:ext cx="792088" cy="7865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Ⅰ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2687522" y="1682164"/>
            <a:ext cx="792088" cy="7865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Ⅱ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2712862" y="2853950"/>
            <a:ext cx="792088" cy="7865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Ⅲ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687159" y="4116947"/>
            <a:ext cx="792088" cy="786576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Ⅳ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19736" y="404664"/>
            <a:ext cx="4752529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  <a:tabLst>
                <a:tab pos="266700" algn="l"/>
              </a:tabLst>
            </a:pPr>
            <a:r>
              <a:rPr lang="zh-CN" altLang="en-US" sz="3200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研究背景</a:t>
            </a:r>
            <a:endParaRPr lang="en-US" altLang="zh-CN" sz="3200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725443" y="1689672"/>
            <a:ext cx="2795004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266700" algn="l"/>
              </a:tabLst>
            </a:pPr>
            <a:r>
              <a:rPr lang="zh-CN" altLang="zh-CN" sz="32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基本内容</a:t>
            </a:r>
            <a:endParaRPr lang="zh-CN" altLang="en-US" sz="3200" b="1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711674" y="2853950"/>
            <a:ext cx="4032448" cy="746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266700" algn="l"/>
              </a:tabLst>
            </a:pPr>
            <a:r>
              <a:rPr lang="zh-CN" altLang="en-US" sz="32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研究方法与技术路线</a:t>
            </a:r>
            <a:endParaRPr lang="zh-CN" altLang="en-US" sz="20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755740" y="4094736"/>
            <a:ext cx="4068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266700" algn="l"/>
              </a:tabLst>
            </a:pPr>
            <a:r>
              <a:rPr lang="zh-CN" altLang="en-US" sz="32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预计遇到的难题</a:t>
            </a:r>
            <a:endParaRPr lang="zh-CN" altLang="en-US" sz="3200" b="1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712862" y="5489988"/>
            <a:ext cx="792088" cy="7865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711674" y="5489988"/>
            <a:ext cx="403244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266700" algn="l"/>
              </a:tabLst>
            </a:pPr>
            <a:r>
              <a:rPr lang="zh-CN" altLang="en-US" sz="32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进展情况</a:t>
            </a:r>
          </a:p>
        </p:txBody>
      </p:sp>
    </p:spTree>
    <p:extLst>
      <p:ext uri="{BB962C8B-B14F-4D97-AF65-F5344CB8AC3E}">
        <p14:creationId xmlns:p14="http://schemas.microsoft.com/office/powerpoint/2010/main" val="110964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435177" y="0"/>
            <a:ext cx="8756823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935760" y="1307758"/>
            <a:ext cx="834945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tabLst>
                <a:tab pos="266700" algn="l"/>
              </a:tabLst>
            </a:pPr>
            <a:r>
              <a:rPr lang="en-US" altLang="zh-CN" sz="2800" b="1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Ⅰ</a:t>
            </a:r>
            <a:r>
              <a:rPr lang="zh-CN" altLang="en-US" sz="2800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研究</a:t>
            </a:r>
            <a:r>
              <a:rPr lang="zh-CN" altLang="en-US" sz="2800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背景</a:t>
            </a:r>
            <a:endParaRPr lang="en-US" altLang="zh-CN" sz="2800" b="1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tabLst>
                <a:tab pos="266700" algn="l"/>
              </a:tabLst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a. Android</a:t>
            </a:r>
            <a:r>
              <a:rPr lang="zh-CN" altLang="en-US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市场份额节节攀升。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tabLst>
                <a:tab pos="266700" algn="l"/>
              </a:tabLst>
            </a:pP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b. </a:t>
            </a:r>
            <a:r>
              <a:rPr lang="zh-CN" altLang="en-US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现行的音视频播放器日渐臃肿。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tabLst>
                <a:tab pos="266700" algn="l"/>
              </a:tabLst>
            </a:pP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c. 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本地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视频的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播放</a:t>
            </a:r>
            <a:r>
              <a:rPr lang="zh-CN" altLang="en-US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难以优雅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" y="0"/>
            <a:ext cx="3429000" cy="3429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" y="3425745"/>
            <a:ext cx="3432255" cy="343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1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435177" y="0"/>
            <a:ext cx="8756823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007768" y="908720"/>
            <a:ext cx="8332686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Ⅱ </a:t>
            </a:r>
            <a:r>
              <a:rPr lang="zh-CN" altLang="zh-CN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基本</a:t>
            </a:r>
            <a:r>
              <a:rPr lang="zh-CN" altLang="zh-CN" sz="28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内容</a:t>
            </a:r>
            <a:endParaRPr lang="en-US" altLang="zh-CN" sz="2800" b="1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  <a:p>
            <a:pPr algn="just">
              <a:lnSpc>
                <a:spcPct val="130000"/>
              </a:lnSpc>
              <a:tabLst>
                <a:tab pos="266700" algn="l"/>
              </a:tabLst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 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课题是基于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Android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设计的一个单机本地视频音乐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播放器</a:t>
            </a:r>
            <a:r>
              <a:rPr lang="zh-CN" altLang="en-US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tabLst>
                <a:tab pos="266700" algn="l"/>
              </a:tabLst>
            </a:pP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b. 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的技术涉及到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xUtils3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EventBus3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等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技术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tabLst>
                <a:tab pos="266700" algn="l"/>
              </a:tabLst>
            </a:pP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c. 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系统功能包括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tabLst>
                <a:tab pos="266700" algn="l"/>
              </a:tabLst>
            </a:pP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		1.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本地视频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模块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tabLst>
                <a:tab pos="266700" algn="l"/>
              </a:tabLst>
            </a:pP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		2.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本地音频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模块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" y="3429000"/>
            <a:ext cx="3429000" cy="3429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55"/>
            <a:ext cx="3432255" cy="343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93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D0D0D"/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  <a:gs pos="72000">
                <a:srgbClr val="0D0D0D">
                  <a:alpha val="91000"/>
                </a:srgbClr>
              </a:gs>
              <a:gs pos="44620">
                <a:srgbClr val="0D0D0D">
                  <a:alpha val="57000"/>
                </a:srgbClr>
              </a:gs>
              <a:gs pos="22000">
                <a:schemeClr val="tx1">
                  <a:lumMod val="95000"/>
                  <a:lumOff val="5000"/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9D5750A-80B7-4FFF-B4B2-67489AF11CE0}"/>
              </a:ext>
            </a:extLst>
          </p:cNvPr>
          <p:cNvSpPr/>
          <p:nvPr/>
        </p:nvSpPr>
        <p:spPr>
          <a:xfrm>
            <a:off x="839416" y="2228322"/>
            <a:ext cx="7920880" cy="1482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endParaRPr lang="en-US" altLang="zh-CN" sz="2800" b="1" kern="100" dirty="0" smtClean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spcAft>
                <a:spcPts val="0"/>
              </a:spcAft>
              <a:buFont typeface="+mj-lt"/>
              <a:buAutoNum type="alphaLcPeriod"/>
            </a:pP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304800" algn="just">
              <a:lnSpc>
                <a:spcPts val="2200"/>
              </a:lnSpc>
              <a:spcAft>
                <a:spcPts val="0"/>
              </a:spcAft>
            </a:pPr>
            <a:endParaRPr lang="zh-CN" altLang="zh-CN" sz="1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5440" y="1052735"/>
            <a:ext cx="7848872" cy="3962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Ⅲ </a:t>
            </a:r>
            <a:r>
              <a:rPr lang="zh-CN" altLang="zh-CN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研究</a:t>
            </a:r>
            <a:r>
              <a:rPr lang="zh-CN" altLang="zh-CN" sz="28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方法</a:t>
            </a:r>
            <a:endParaRPr lang="zh-CN" altLang="zh-CN" sz="2800" b="1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等线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查找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音视频相关知识文献，学习相关的基础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知识 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352425" algn="l"/>
              </a:tabLs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b.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对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课题深入理解，认清需求，拆分独立的功能点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352425" algn="l"/>
              </a:tabLs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研究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并分析实现功能所需使用的相关框架与技术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研究 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352425" algn="l"/>
              </a:tabLs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确定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使用的框架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e.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开始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实现单独的功能点，并对每一个功能点进行测试</a:t>
            </a:r>
            <a:endParaRPr lang="en-US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即将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功能点进行整合，并进行最终的测试</a:t>
            </a:r>
            <a:endParaRPr lang="en-US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撰写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论文</a:t>
            </a:r>
            <a:endParaRPr lang="en-US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492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3557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D0D0D"/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  <a:gs pos="72000">
                <a:srgbClr val="0D0D0D">
                  <a:alpha val="91000"/>
                </a:srgbClr>
              </a:gs>
              <a:gs pos="44620">
                <a:srgbClr val="0D0D0D">
                  <a:alpha val="57000"/>
                </a:srgbClr>
              </a:gs>
              <a:gs pos="22000">
                <a:schemeClr val="tx1">
                  <a:lumMod val="95000"/>
                  <a:lumOff val="5000"/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9D5750A-80B7-4FFF-B4B2-67489AF11CE0}"/>
              </a:ext>
            </a:extLst>
          </p:cNvPr>
          <p:cNvSpPr/>
          <p:nvPr/>
        </p:nvSpPr>
        <p:spPr>
          <a:xfrm>
            <a:off x="839416" y="2228322"/>
            <a:ext cx="7920880" cy="1482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endParaRPr lang="en-US" altLang="zh-CN" sz="2800" b="1" kern="100" dirty="0" smtClean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spcAft>
                <a:spcPts val="0"/>
              </a:spcAft>
              <a:buFont typeface="+mj-lt"/>
              <a:buAutoNum type="alphaLcPeriod"/>
            </a:pP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304800" algn="just">
              <a:lnSpc>
                <a:spcPts val="2200"/>
              </a:lnSpc>
              <a:spcAft>
                <a:spcPts val="0"/>
              </a:spcAft>
            </a:pPr>
            <a:endParaRPr lang="zh-CN" altLang="zh-CN" sz="1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5440" y="1052735"/>
            <a:ext cx="90730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技术路线</a:t>
            </a:r>
            <a:endParaRPr lang="en-US" altLang="zh-CN" sz="2800" b="1" kern="100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 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Activity 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进行 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UI 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的初始化和回收操作、线程的启动和停止。 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352425" algn="l"/>
              </a:tabLs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b.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 </a:t>
            </a:r>
            <a:r>
              <a:rPr lang="en-US" altLang="zh-CN" sz="2000" kern="100" dirty="0" err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SQLlite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对文件进行存取操作。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352425" algn="l"/>
              </a:tabLs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 </a:t>
            </a:r>
            <a:r>
              <a:rPr lang="en-US" altLang="zh-CN" sz="2000" kern="100" dirty="0" err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MediaPlaer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对视频进行播放操作，使用</a:t>
            </a:r>
            <a:r>
              <a:rPr lang="en-US" altLang="zh-CN" sz="2000" kern="100" dirty="0" err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VideoView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对视频播放。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352425" algn="l"/>
              </a:tabLs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 </a:t>
            </a:r>
            <a:r>
              <a:rPr lang="en-US" altLang="zh-CN" sz="2000" kern="100" dirty="0" err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AudioManager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对声音进行处理。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e.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 </a:t>
            </a:r>
            <a:r>
              <a:rPr lang="en-US" altLang="zh-CN" sz="2000" kern="100" dirty="0" err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xListView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实现下来刷新的效果。 </a:t>
            </a:r>
            <a:endParaRPr lang="en-US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 </a:t>
            </a:r>
            <a:r>
              <a:rPr lang="en-US" altLang="zh-CN" sz="2000" kern="100" dirty="0" err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EventBus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进行组件之间，组件与后台线程间的通信。</a:t>
            </a:r>
            <a:endParaRPr lang="en-US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自定义 </a:t>
            </a:r>
            <a:r>
              <a:rPr lang="en-US" altLang="zh-CN" sz="2000" kern="100" dirty="0" err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LyricView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实现歌词显示控件等。</a:t>
            </a:r>
            <a:endParaRPr lang="en-US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703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>
            <a:spLocks noChangeAspect="1"/>
          </p:cNvSpPr>
          <p:nvPr/>
        </p:nvSpPr>
        <p:spPr>
          <a:xfrm>
            <a:off x="-2468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 t="-18900" b="38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911424" y="188640"/>
            <a:ext cx="383819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tabLst>
                <a:tab pos="266700" algn="l"/>
              </a:tabLst>
            </a:pPr>
            <a:r>
              <a:rPr lang="en-US" altLang="zh-CN" sz="2800" b="1" kern="10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800" b="1" kern="100" dirty="0" smtClean="0">
                <a:solidFill>
                  <a:schemeClr val="bg1"/>
                </a:solidFill>
                <a:latin typeface="Times New Roman" panose="02020603050405020304" pitchFamily="18" charset="0"/>
              </a:rPr>
              <a:t>Ⅳ </a:t>
            </a:r>
            <a:r>
              <a:rPr lang="zh-CN" altLang="en-US" sz="2800" b="1" kern="100" dirty="0" smtClean="0">
                <a:solidFill>
                  <a:schemeClr val="bg1"/>
                </a:solidFill>
                <a:latin typeface="Times New Roman" panose="02020603050405020304" pitchFamily="18" charset="0"/>
              </a:rPr>
              <a:t>预计解决的难题</a:t>
            </a:r>
            <a:endParaRPr lang="en-US" altLang="zh-CN" sz="2800" b="1" kern="10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  <a:tabLst>
                <a:tab pos="266700" algn="l"/>
              </a:tabLst>
            </a:pPr>
            <a:endParaRPr lang="zh-CN" altLang="en-US" sz="2800" b="1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99456" y="1573635"/>
            <a:ext cx="5328592" cy="1866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a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. 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音视频开源的编码格式的研究</a:t>
            </a:r>
            <a:endParaRPr lang="en-US" altLang="zh-CN" sz="20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b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. 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手机界面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UI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的绘制</a:t>
            </a:r>
            <a:endParaRPr lang="en-US" altLang="zh-CN" sz="20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c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. 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不同页面之间的切换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与数据的初始化</a:t>
            </a:r>
            <a:endParaRPr lang="en-US" altLang="zh-CN" sz="20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d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. 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相关功能点的拆分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等</a:t>
            </a:r>
            <a:endParaRPr lang="en-US" altLang="zh-CN" sz="20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03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spect="1"/>
          </p:cNvSpPr>
          <p:nvPr/>
        </p:nvSpPr>
        <p:spPr>
          <a:xfrm>
            <a:off x="0" y="-633413"/>
            <a:ext cx="12192000" cy="8124826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FilmGrain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C97F28C-F9C0-4231-AD91-253A6316573E}"/>
              </a:ext>
            </a:extLst>
          </p:cNvPr>
          <p:cNvSpPr/>
          <p:nvPr/>
        </p:nvSpPr>
        <p:spPr>
          <a:xfrm>
            <a:off x="1343473" y="1628801"/>
            <a:ext cx="763284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spcAft>
                <a:spcPts val="0"/>
              </a:spcAft>
              <a:buAutoNum type="alphaLcPeriod"/>
              <a:tabLst>
                <a:tab pos="266700" algn="l"/>
                <a:tab pos="288290" algn="l"/>
              </a:tabLst>
            </a:pPr>
            <a:r>
              <a:rPr lang="zh-CN" altLang="en-US" sz="24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完成</a:t>
            </a:r>
            <a:r>
              <a:rPr lang="zh-CN" altLang="en-US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对本次毕设的音视频课题进行功能点的拆分。</a:t>
            </a:r>
            <a:endParaRPr lang="en-US" altLang="zh-CN" sz="2400" kern="1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spcAft>
                <a:spcPts val="0"/>
              </a:spcAft>
              <a:buAutoNum type="alphaLcPeriod"/>
              <a:tabLst>
                <a:tab pos="266700" algn="l"/>
                <a:tab pos="288290" algn="l"/>
              </a:tabLst>
            </a:pPr>
            <a:r>
              <a:rPr lang="zh-CN" altLang="en-US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完成启动页的 </a:t>
            </a: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UI </a:t>
            </a:r>
            <a:r>
              <a:rPr lang="zh-CN" altLang="en-US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的绘制。</a:t>
            </a:r>
            <a:endParaRPr lang="en-US" altLang="zh-CN" sz="2400" kern="1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spcAft>
                <a:spcPts val="0"/>
              </a:spcAft>
              <a:buAutoNum type="alphaLcPeriod"/>
              <a:tabLst>
                <a:tab pos="266700" algn="l"/>
                <a:tab pos="288290" algn="l"/>
              </a:tabLst>
            </a:pPr>
            <a:r>
              <a:rPr lang="zh-CN" altLang="en-US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正在研究视频播放的相关处理。</a:t>
            </a:r>
            <a:endParaRPr lang="en-US" altLang="zh-CN" sz="2400" kern="1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433241" y="495563"/>
            <a:ext cx="1989647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66700" algn="l"/>
                <a:tab pos="288290" algn="l"/>
              </a:tabLst>
            </a:pPr>
            <a:r>
              <a:rPr lang="en-US" altLang="zh-CN" sz="2800" b="1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 Light" panose="02010600030101010101" pitchFamily="2" charset="-122"/>
              </a:rPr>
              <a:t>V </a:t>
            </a:r>
            <a:r>
              <a:rPr lang="zh-CN" altLang="en-US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进展情况</a:t>
            </a:r>
            <a:endParaRPr lang="zh-CN" altLang="zh-CN" sz="2800" b="1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024" y="2967324"/>
            <a:ext cx="2213881" cy="371703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891" y="3833664"/>
            <a:ext cx="3725733" cy="58645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891" y="5805264"/>
            <a:ext cx="3755534" cy="87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19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F5910E85-07D8-455E-92BB-9C51DEEF72B1}"/>
              </a:ext>
            </a:extLst>
          </p:cNvPr>
          <p:cNvSpPr>
            <a:spLocks noChangeAspect="1"/>
          </p:cNvSpPr>
          <p:nvPr/>
        </p:nvSpPr>
        <p:spPr>
          <a:xfrm>
            <a:off x="-96688" y="0"/>
            <a:ext cx="12288688" cy="68580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A022B2-4963-4556-AEF2-EB5DE76D525D}"/>
              </a:ext>
            </a:extLst>
          </p:cNvPr>
          <p:cNvSpPr/>
          <p:nvPr/>
        </p:nvSpPr>
        <p:spPr>
          <a:xfrm>
            <a:off x="0" y="0"/>
            <a:ext cx="12164392" cy="6858000"/>
          </a:xfrm>
          <a:prstGeom prst="rect">
            <a:avLst/>
          </a:prstGeom>
          <a:solidFill>
            <a:schemeClr val="bg2">
              <a:lumMod val="2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F7E9DA0-1ABA-41C5-8A69-5CD838BA5E8A}"/>
              </a:ext>
            </a:extLst>
          </p:cNvPr>
          <p:cNvSpPr txBox="1"/>
          <p:nvPr/>
        </p:nvSpPr>
        <p:spPr>
          <a:xfrm>
            <a:off x="2783632" y="1484784"/>
            <a:ext cx="1219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include  &lt;</a:t>
            </a:r>
            <a:r>
              <a:rPr lang="en-US" altLang="zh-CN" sz="2400" dirty="0" err="1">
                <a:solidFill>
                  <a:schemeClr val="bg1"/>
                </a:solidFill>
              </a:rPr>
              <a:t>stdio.h</a:t>
            </a:r>
            <a:r>
              <a:rPr lang="en-US" altLang="zh-CN" sz="2400" dirty="0">
                <a:solidFill>
                  <a:schemeClr val="bg1"/>
                </a:solidFill>
              </a:rPr>
              <a:t>&gt;</a:t>
            </a:r>
          </a:p>
          <a:p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main()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{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	</a:t>
            </a:r>
            <a:r>
              <a:rPr lang="en-US" altLang="zh-CN" sz="2400" dirty="0" err="1">
                <a:solidFill>
                  <a:schemeClr val="bg1"/>
                </a:solidFill>
              </a:rPr>
              <a:t>printf</a:t>
            </a:r>
            <a:r>
              <a:rPr lang="en-US" altLang="zh-CN" sz="2400" dirty="0">
                <a:solidFill>
                  <a:schemeClr val="bg1"/>
                </a:solidFill>
              </a:rPr>
              <a:t>(“</a:t>
            </a:r>
            <a:r>
              <a:rPr lang="zh-CN" altLang="en-US" sz="8000" dirty="0">
                <a:solidFill>
                  <a:schemeClr val="bg1"/>
                </a:solidFill>
              </a:rPr>
              <a:t>谢谢观看</a:t>
            </a:r>
            <a:r>
              <a:rPr lang="en-US" altLang="zh-CN" sz="2400" dirty="0">
                <a:solidFill>
                  <a:schemeClr val="bg1"/>
                </a:solidFill>
              </a:rPr>
              <a:t>\n”);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}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190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375</TotalTime>
  <Words>415</Words>
  <Application>Microsoft Office PowerPoint</Application>
  <PresentationFormat>宽屏</PresentationFormat>
  <Paragraphs>60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等线</vt:lpstr>
      <vt:lpstr>等线 Light</vt:lpstr>
      <vt:lpstr>黑体</vt:lpstr>
      <vt:lpstr>宋体</vt:lpstr>
      <vt:lpstr>Arial</vt:lpstr>
      <vt:lpstr>Calibri</vt:lpstr>
      <vt:lpstr>Calibri Light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lan zs</dc:creator>
  <cp:lastModifiedBy>张 壮</cp:lastModifiedBy>
  <cp:revision>61</cp:revision>
  <dcterms:created xsi:type="dcterms:W3CDTF">2019-03-07T11:18:43Z</dcterms:created>
  <dcterms:modified xsi:type="dcterms:W3CDTF">2019-03-12T07:53:42Z</dcterms:modified>
</cp:coreProperties>
</file>

<file path=docProps/thumbnail.jpeg>
</file>